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100" r:id="rId2"/>
    <p:sldId id="1367" r:id="rId3"/>
    <p:sldId id="1337" r:id="rId4"/>
    <p:sldId id="1336" r:id="rId5"/>
    <p:sldId id="1338" r:id="rId6"/>
    <p:sldId id="1339" r:id="rId7"/>
    <p:sldId id="1340" r:id="rId8"/>
    <p:sldId id="1341" r:id="rId9"/>
    <p:sldId id="1343" r:id="rId10"/>
    <p:sldId id="1344" r:id="rId11"/>
    <p:sldId id="1345" r:id="rId12"/>
    <p:sldId id="1342" r:id="rId13"/>
    <p:sldId id="1346" r:id="rId14"/>
    <p:sldId id="1369" r:id="rId15"/>
    <p:sldId id="1351" r:id="rId16"/>
    <p:sldId id="1364" r:id="rId17"/>
    <p:sldId id="1348" r:id="rId18"/>
    <p:sldId id="1349" r:id="rId19"/>
    <p:sldId id="1353" r:id="rId20"/>
    <p:sldId id="1352" r:id="rId21"/>
    <p:sldId id="1324" r:id="rId22"/>
    <p:sldId id="1354" r:id="rId23"/>
    <p:sldId id="1355" r:id="rId24"/>
    <p:sldId id="1356" r:id="rId25"/>
    <p:sldId id="1358" r:id="rId26"/>
    <p:sldId id="1359" r:id="rId27"/>
    <p:sldId id="1360" r:id="rId28"/>
    <p:sldId id="1361" r:id="rId29"/>
    <p:sldId id="1362" r:id="rId30"/>
    <p:sldId id="1363" r:id="rId31"/>
    <p:sldId id="1368" r:id="rId32"/>
    <p:sldId id="1305" r:id="rId33"/>
    <p:sldId id="1370" r:id="rId34"/>
    <p:sldId id="952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9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9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7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14 </a:t>
            </a:r>
            <a:r>
              <a:rPr lang="en-US" altLang="en-US" sz="4000" dirty="0" smtClean="0"/>
              <a:t>– For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10))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5))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6685" y="3442996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[5, 6, 7, 8, 9]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6684" y="4316767"/>
            <a:ext cx="1017037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5998" y="5018527"/>
            <a:ext cx="2719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counts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by default!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6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(-10, -5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8885" y="4165835"/>
            <a:ext cx="5501779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[-10, -9, -8, -7, -6]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0818" y="5073132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from a lower to a higher number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6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give it three numbers, it will count from the first number up to the second number,  and it will do so in steps of the third </a:t>
            </a:r>
            <a:r>
              <a:rPr lang="en-US" dirty="0" smtClean="0"/>
              <a:t>number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(2, 11, 2))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(3, 28, 5))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8081" y="4047763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[2, 4, 6, 8, 10]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28081" y="5285905"/>
            <a:ext cx="4238482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[3, 8, 13, 18, 23]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5353" y="6007271"/>
            <a:ext cx="60960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starts counting at the first number!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 Down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counts up</a:t>
            </a:r>
          </a:p>
          <a:p>
            <a:pPr lvl="1"/>
            <a:r>
              <a:rPr lang="en-US" dirty="0" smtClean="0"/>
              <a:t>But we can change this behavior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en-US" dirty="0" smtClean="0"/>
              <a:t> is set to a </a:t>
            </a:r>
            <a:r>
              <a:rPr lang="en-US" u="sng" dirty="0" smtClean="0"/>
              <a:t>negative</a:t>
            </a:r>
            <a:r>
              <a:rPr lang="en-US" dirty="0" smtClean="0"/>
              <a:t> number, then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can be used to count down</a:t>
            </a:r>
          </a:p>
          <a:p>
            <a:pPr lvl="3"/>
            <a:endParaRPr lang="en-US" dirty="0" smtClean="0"/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0, -1))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8770" y="5547163"/>
            <a:ext cx="7226460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[10, 9, 8, 7, 6, 5, 4, 3, 2, 1]</a:t>
            </a:r>
          </a:p>
        </p:txBody>
      </p:sp>
    </p:spTree>
    <p:extLst>
      <p:ext uri="{BB962C8B-B14F-4D97-AF65-F5344CB8AC3E}">
        <p14:creationId xmlns:p14="http://schemas.microsoft.com/office/powerpoint/2010/main" val="34150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upload.wikimedia.org/wikipedia/commons/thumb/4/4b/Corkscrew_%28Cedar_Point%29_01.jpg/640px-Corkscrew_%28Cedar_Point%29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9908" y="999214"/>
            <a:ext cx="7024184" cy="526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11" name="Title 6"/>
          <p:cNvSpPr txBox="1">
            <a:spLocks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endParaRPr lang="en-US" dirty="0" smtClean="0">
              <a:ln w="5715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Looping</a:t>
            </a:r>
          </a:p>
          <a:p>
            <a:r>
              <a:rPr lang="en-US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Loops)</a:t>
            </a:r>
            <a:endParaRPr lang="en-US" dirty="0">
              <a:ln w="5715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Looping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83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Through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Iteration</a:t>
            </a:r>
            <a:r>
              <a:rPr lang="en-US" dirty="0" smtClean="0"/>
              <a:t> is when we move through a </a:t>
            </a:r>
            <a:br>
              <a:rPr lang="en-US" dirty="0" smtClean="0"/>
            </a:br>
            <a:r>
              <a:rPr lang="en-US" dirty="0" smtClean="0"/>
              <a:t>list, one element at a time</a:t>
            </a:r>
          </a:p>
          <a:p>
            <a:pPr lvl="1"/>
            <a:r>
              <a:rPr lang="en-US" dirty="0"/>
              <a:t>Iteration is best completed with a loop</a:t>
            </a:r>
          </a:p>
          <a:p>
            <a:pPr lvl="1"/>
            <a:r>
              <a:rPr lang="en-US" dirty="0" smtClean="0"/>
              <a:t>We did this previously with 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will make our code </a:t>
            </a:r>
            <a:br>
              <a:rPr lang="en-US" dirty="0" smtClean="0"/>
            </a:br>
            <a:r>
              <a:rPr lang="en-US" dirty="0" smtClean="0"/>
              <a:t>much faster and easier to write</a:t>
            </a:r>
          </a:p>
          <a:p>
            <a:pPr lvl="1"/>
            <a:r>
              <a:rPr lang="en-US" dirty="0" smtClean="0"/>
              <a:t>Even faster than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was to write!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Loops </a:t>
            </a:r>
            <a:r>
              <a:rPr lang="en-US" dirty="0" smtClean="0"/>
              <a:t>vs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loop, infinite loops </a:t>
            </a:r>
            <a:br>
              <a:rPr lang="en-US" dirty="0" smtClean="0"/>
            </a:br>
            <a:r>
              <a:rPr lang="en-US" dirty="0" smtClean="0"/>
              <a:t>are a common problem</a:t>
            </a:r>
          </a:p>
          <a:p>
            <a:pPr lvl="1"/>
            <a:r>
              <a:rPr lang="en-US" dirty="0" smtClean="0"/>
              <a:t>The programmer is in charge of updating the </a:t>
            </a:r>
            <a:br>
              <a:rPr lang="en-US" dirty="0" smtClean="0"/>
            </a:br>
            <a:r>
              <a:rPr lang="en-US" dirty="0" smtClean="0"/>
              <a:t>loop variable, and can easily  forget</a:t>
            </a:r>
          </a:p>
          <a:p>
            <a:pPr lvl="3"/>
            <a:endParaRPr lang="en-US" dirty="0"/>
          </a:p>
          <a:p>
            <a:r>
              <a:rPr lang="en-US" dirty="0" smtClean="0"/>
              <a:t>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infinite loops won’t happen</a:t>
            </a:r>
          </a:p>
          <a:p>
            <a:pPr lvl="1"/>
            <a:r>
              <a:rPr lang="en-US" dirty="0" smtClean="0"/>
              <a:t>The loop variable is updated by Python</a:t>
            </a:r>
          </a:p>
          <a:p>
            <a:pPr lvl="1"/>
            <a:r>
              <a:rPr lang="en-US" dirty="0" smtClean="0"/>
              <a:t>It’s handled “</a:t>
            </a:r>
            <a:r>
              <a:rPr lang="en-US" b="1" i="1" u="sng" dirty="0" smtClean="0"/>
              <a:t>for</a:t>
            </a:r>
            <a:r>
              <a:rPr lang="en-US" dirty="0" smtClean="0"/>
              <a:t>”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4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to control a loop through “counting”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20):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this code do?</a:t>
            </a:r>
          </a:p>
          <a:p>
            <a:pPr lvl="1"/>
            <a:r>
              <a:rPr lang="en-US" dirty="0" smtClean="0"/>
              <a:t>Print the numbers 1 through 20 on separate lines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is iterating over the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we </a:t>
            </a:r>
            <a:r>
              <a:rPr lang="en-US" u="sng" dirty="0" smtClean="0"/>
              <a:t>don’t</a:t>
            </a:r>
            <a:r>
              <a:rPr lang="en-US" dirty="0" smtClean="0"/>
              <a:t> need to cast it to a list</a:t>
            </a:r>
          </a:p>
          <a:p>
            <a:pPr lvl="1"/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handles that for us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"Counting by fives..."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26, 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6918" y="3716972"/>
            <a:ext cx="613609" cy="1938992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3100" y="5610694"/>
            <a:ext cx="41268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function, but don’t need to cast it to a list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18961" y="4686468"/>
            <a:ext cx="187556" cy="9694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0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Modularity</a:t>
            </a:r>
          </a:p>
          <a:p>
            <a:pPr lvl="1"/>
            <a:r>
              <a:rPr lang="en-US" dirty="0"/>
              <a:t>Meaning</a:t>
            </a:r>
          </a:p>
          <a:p>
            <a:pPr lvl="1"/>
            <a:r>
              <a:rPr lang="en-US" dirty="0"/>
              <a:t>Benefits</a:t>
            </a:r>
          </a:p>
          <a:p>
            <a:pPr lvl="3"/>
            <a:endParaRPr lang="en-US" dirty="0"/>
          </a:p>
          <a:p>
            <a:r>
              <a:rPr lang="en-US" dirty="0"/>
              <a:t>Program design</a:t>
            </a:r>
          </a:p>
          <a:p>
            <a:pPr lvl="1"/>
            <a:r>
              <a:rPr lang="en-US" dirty="0"/>
              <a:t>Top Down Design</a:t>
            </a:r>
          </a:p>
          <a:p>
            <a:pPr lvl="1"/>
            <a:r>
              <a:rPr lang="en-US" dirty="0"/>
              <a:t>Top Down Implementation</a:t>
            </a:r>
          </a:p>
          <a:p>
            <a:pPr lvl="1"/>
            <a:r>
              <a:rPr lang="en-US" dirty="0"/>
              <a:t>Bottom Up Implementation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3580936" y="2432387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 </a:t>
            </a:r>
            <a:r>
              <a:rPr lang="en-US" sz="2800" dirty="0">
                <a:solidFill>
                  <a:schemeClr val="tx1"/>
                </a:solidFill>
              </a:rPr>
              <a:t>D</a:t>
            </a:r>
            <a:r>
              <a:rPr lang="en-US" sz="2800" dirty="0" smtClean="0">
                <a:solidFill>
                  <a:schemeClr val="tx1"/>
                </a:solidFill>
              </a:rPr>
              <a:t>imensional lists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3326412" y="1975186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3590364" y="2218903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4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06882" cy="4517689"/>
          </a:xfrm>
        </p:spPr>
        <p:txBody>
          <a:bodyPr/>
          <a:lstStyle/>
          <a:p>
            <a:r>
              <a:rPr lang="en-US" dirty="0" smtClean="0"/>
              <a:t>We can combine a simple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with a list and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function, as shown below</a:t>
            </a:r>
          </a:p>
          <a:p>
            <a:pPr lvl="4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What’s the benefit to doing it this way?</a:t>
            </a:r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i="1" u="sng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We’ll answer these questions momentarily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It All Down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75186"/>
            <a:ext cx="8593494" cy="4517689"/>
          </a:xfrm>
        </p:spPr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has a length of 8, what list does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generate?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It will generate a </a:t>
            </a:r>
            <a:r>
              <a:rPr lang="en-US" dirty="0" smtClean="0"/>
              <a:t>list: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[0,1,2,3,4,5,6,7]</a:t>
            </a:r>
          </a:p>
          <a:p>
            <a:r>
              <a:rPr lang="en-US" dirty="0" smtClean="0"/>
              <a:t>What does this represent?</a:t>
            </a:r>
          </a:p>
          <a:p>
            <a:pPr lvl="1"/>
            <a:r>
              <a:rPr lang="en-US" dirty="0" smtClean="0"/>
              <a:t>The indexes of the 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0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know how many indexes the list has</a:t>
            </a:r>
          </a:p>
          <a:p>
            <a:pPr lvl="1"/>
            <a:r>
              <a:rPr lang="en-US" dirty="0" smtClean="0"/>
              <a:t>It will give us an integer value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generate all the indexes of the list</a:t>
            </a:r>
          </a:p>
          <a:p>
            <a:r>
              <a:rPr lang="en-US" dirty="0" smtClean="0"/>
              <a:t>What does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do with one number?</a:t>
            </a:r>
          </a:p>
          <a:p>
            <a:pPr lvl="1"/>
            <a:r>
              <a:rPr lang="en-US" dirty="0" smtClean="0"/>
              <a:t>Start at 0, and count </a:t>
            </a:r>
            <a:r>
              <a:rPr lang="en-US" u="sng" dirty="0" smtClean="0"/>
              <a:t>up to</a:t>
            </a:r>
            <a:r>
              <a:rPr lang="en-US" dirty="0" smtClean="0"/>
              <a:t> the number given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75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Pay attention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Which goes on the outside?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</a:p>
          <a:p>
            <a:pPr lvl="1"/>
            <a:r>
              <a:rPr lang="en-US" dirty="0" smtClean="0"/>
              <a:t>It needs the </a:t>
            </a:r>
            <a:r>
              <a:rPr lang="en-US" u="sng" dirty="0" smtClean="0"/>
              <a:t>length</a:t>
            </a:r>
            <a:r>
              <a:rPr lang="en-US" dirty="0" smtClean="0"/>
              <a:t> to generate the indexes</a:t>
            </a:r>
          </a:p>
          <a:p>
            <a:pPr lvl="4"/>
            <a:endParaRPr lang="en-US" dirty="0"/>
          </a:p>
          <a:p>
            <a:r>
              <a:rPr lang="en-US" dirty="0" smtClean="0"/>
              <a:t>If you use them backwards: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'list' object cannot be interpreted as an integer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2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01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xit" presetSubtype="32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4" presetClass="emph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7037E-7 L 0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  <p:bldP spid="7" grpId="5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running a kennel with space for 5 dogs</a:t>
            </a:r>
          </a:p>
          <a:p>
            <a:pPr lvl="3"/>
            <a:endParaRPr lang="en-US" dirty="0"/>
          </a:p>
          <a:p>
            <a:r>
              <a:rPr lang="en-US" dirty="0" smtClean="0"/>
              <a:t>You ask your 3 assistants to do the following, using the list of dogs in your office: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all of the dogs in the kennel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what pen number each dog is in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Later, all the dogs have been picked up, and someone dropped off their 5 German Shepherds, so the list in your office needs to be updated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upload.wikimedia.org/wikipedia/commons/thumb/5/5c/English_Bulldog_puppy.jpg/265px-English_Bulldog_pup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65" y="3686784"/>
            <a:ext cx="1858735" cy="16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dogs in your kennel at the start are: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57199" y="2645746"/>
          <a:ext cx="8005865" cy="94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173"/>
                <a:gridCol w="1601173"/>
                <a:gridCol w="1457204"/>
                <a:gridCol w="1745142"/>
                <a:gridCol w="160117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Alaskan</a:t>
                      </a:r>
                      <a:r>
                        <a:rPr lang="en-US" sz="2800" baseline="0" dirty="0" smtClean="0"/>
                        <a:t> Klee Kai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Beagle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Chow </a:t>
                      </a:r>
                      <a:r>
                        <a:rPr lang="en-US" sz="2800" dirty="0" err="1" smtClean="0"/>
                        <a:t>Chow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Doberman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English Bulldog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6" name="Picture 4" descr="https://upload.wikimedia.org/wikipedia/commons/thumb/6/65/Cute_beagle_puppy_lilly.jpg/320px-Cute_beagle_puppy_lil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96" y="4951379"/>
            <a:ext cx="2154053" cy="15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upload.wikimedia.org/wikipedia/commons/5/54/WOWAKK-Kukai-Alaskan-Klee-K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3686784"/>
            <a:ext cx="2099452" cy="18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thumb/2/2c/01_Chow_Chow.jpg/192px-01_Chow_Chow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" b="3878"/>
          <a:stretch/>
        </p:blipFill>
        <p:spPr bwMode="auto">
          <a:xfrm>
            <a:off x="3577003" y="3667328"/>
            <a:ext cx="1543575" cy="178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upload.wikimedia.org/wikipedia/commons/thumb/c/cd/Dobermannwurf.jpg/640px-Dobermannwur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34255" r="31062" b="24894"/>
          <a:stretch/>
        </p:blipFill>
        <p:spPr bwMode="auto">
          <a:xfrm>
            <a:off x="4805462" y="5039626"/>
            <a:ext cx="2694563" cy="145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2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Kennel Sample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#1: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Alaskan Klee Kai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Beagle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Doberman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English Bulldog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Alaskan Klee Kai in kennel pen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Beagle in kennel pen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kennel pen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Doberman in kennel pen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English Bulldog in kennel pen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7643" y="1975186"/>
            <a:ext cx="3618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#3: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 the end of the day: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</p:txBody>
      </p:sp>
    </p:spTree>
    <p:extLst>
      <p:ext uri="{BB962C8B-B14F-4D97-AF65-F5344CB8AC3E}">
        <p14:creationId xmlns:p14="http://schemas.microsoft.com/office/powerpoint/2010/main" val="319314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Loops to Make 2D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easiest way to create a 2D list is to ...?</a:t>
            </a:r>
          </a:p>
          <a:p>
            <a:pPr lvl="1"/>
            <a:r>
              <a:rPr lang="en-US" dirty="0" smtClean="0"/>
              <a:t>Start with an empty one-dimensional list</a:t>
            </a:r>
          </a:p>
          <a:p>
            <a:pPr lvl="1"/>
            <a:r>
              <a:rPr lang="en-US" dirty="0" smtClean="0"/>
              <a:t>Create the first “row” as a separate list</a:t>
            </a:r>
            <a:endParaRPr lang="en-US" dirty="0"/>
          </a:p>
          <a:p>
            <a:pPr lvl="2"/>
            <a:r>
              <a:rPr lang="en-US" sz="2800" dirty="0" smtClean="0"/>
              <a:t>Append it to the original 1D list</a:t>
            </a:r>
            <a:endParaRPr lang="en-US" sz="2800" dirty="0"/>
          </a:p>
          <a:p>
            <a:pPr lvl="1"/>
            <a:r>
              <a:rPr lang="en-US" dirty="0" smtClean="0"/>
              <a:t>Repeat until all rows are added to the list</a:t>
            </a:r>
          </a:p>
          <a:p>
            <a:pPr lvl="3"/>
            <a:endParaRPr lang="en-US" dirty="0"/>
          </a:p>
          <a:p>
            <a:r>
              <a:rPr lang="en-US" dirty="0" smtClean="0"/>
              <a:t>You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loop, but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are great at creating lists of a specific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85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Creating 2D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6-high by 4-wide list of underscores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=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board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9887" y="38744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is this here?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79396" y="3999999"/>
            <a:ext cx="1251996" cy="20408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9459" y="4471198"/>
            <a:ext cx="244776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each row needs to be individual, hence it needs to be </a:t>
            </a:r>
            <a:r>
              <a:rPr lang="en-US" sz="24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deep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copied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0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9" y="832186"/>
            <a:ext cx="8565502" cy="1143000"/>
          </a:xfrm>
        </p:spPr>
        <p:txBody>
          <a:bodyPr/>
          <a:lstStyle/>
          <a:p>
            <a:r>
              <a:rPr lang="en-US" dirty="0" smtClean="0"/>
              <a:t>Example: Creating 2D List from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97551" cy="4517689"/>
          </a:xfrm>
        </p:spPr>
        <p:txBody>
          <a:bodyPr/>
          <a:lstStyle/>
          <a:p>
            <a:r>
              <a:rPr lang="en-US" dirty="0" smtClean="0"/>
              <a:t>Create a list of names and majors for 5 students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info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(5):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name: 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major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"Major? 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row = [name, major]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(row)</a:t>
            </a: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8229" y="5001043"/>
            <a:ext cx="227734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doesn’t this row need to be deep copied?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45378" y="5231876"/>
            <a:ext cx="1517715" cy="4996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5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Grace Hopper</a:t>
            </a:r>
          </a:p>
          <a:p>
            <a:pPr lvl="1"/>
            <a:r>
              <a:rPr lang="en-US" dirty="0" smtClean="0"/>
              <a:t>Popularized the term </a:t>
            </a:r>
            <a:br>
              <a:rPr lang="en-US" dirty="0" smtClean="0"/>
            </a:br>
            <a:r>
              <a:rPr lang="en-US" dirty="0" smtClean="0"/>
              <a:t>“computer bug”</a:t>
            </a:r>
          </a:p>
          <a:p>
            <a:pPr lvl="1"/>
            <a:r>
              <a:rPr lang="en-US" dirty="0" smtClean="0"/>
              <a:t>Invented the COBOL language</a:t>
            </a:r>
          </a:p>
          <a:p>
            <a:pPr lvl="1"/>
            <a:r>
              <a:rPr lang="en-US" dirty="0" smtClean="0"/>
              <a:t>Invented one of the first </a:t>
            </a:r>
            <a:br>
              <a:rPr lang="en-US" dirty="0" smtClean="0"/>
            </a:br>
            <a:r>
              <a:rPr lang="en-US" dirty="0" smtClean="0"/>
              <a:t>compilers</a:t>
            </a:r>
          </a:p>
          <a:p>
            <a:pPr lvl="1"/>
            <a:r>
              <a:rPr lang="en-US" dirty="0" smtClean="0"/>
              <a:t>US Navy Rear Admiral</a:t>
            </a:r>
          </a:p>
          <a:p>
            <a:pPr lvl="2"/>
            <a:r>
              <a:rPr lang="en-US" sz="2800" dirty="0" smtClean="0"/>
              <a:t>Retired at the age of 79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t="9504"/>
          <a:stretch/>
        </p:blipFill>
        <p:spPr>
          <a:xfrm>
            <a:off x="5964746" y="2451043"/>
            <a:ext cx="2984700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Advising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CMSC and CMPE students, sign </a:t>
            </a:r>
            <a:r>
              <a:rPr lang="en-US" dirty="0"/>
              <a:t>up for an advising </a:t>
            </a:r>
            <a:r>
              <a:rPr lang="en-US" dirty="0" smtClean="0"/>
              <a:t>appointment</a:t>
            </a:r>
            <a:endParaRPr lang="en-US" dirty="0" smtClean="0"/>
          </a:p>
          <a:p>
            <a:pPr lvl="1"/>
            <a:r>
              <a:rPr lang="en-US" dirty="0" smtClean="0"/>
              <a:t>http</a:t>
            </a:r>
            <a:r>
              <a:rPr lang="en-US" dirty="0"/>
              <a:t>://advising.coeit.umbc.edu/registration/</a:t>
            </a:r>
          </a:p>
          <a:p>
            <a:pPr lvl="3"/>
            <a:endParaRPr lang="en-US" dirty="0"/>
          </a:p>
          <a:p>
            <a:r>
              <a:rPr lang="en-US" dirty="0" smtClean="0"/>
              <a:t>Select that you are </a:t>
            </a:r>
            <a:r>
              <a:rPr lang="en-US" dirty="0"/>
              <a:t>in MATH 150 or higher and haven't completed the </a:t>
            </a:r>
            <a:r>
              <a:rPr lang="en-US" dirty="0" smtClean="0"/>
              <a:t>gateway</a:t>
            </a:r>
            <a:endParaRPr lang="en-US" dirty="0"/>
          </a:p>
          <a:p>
            <a:r>
              <a:rPr lang="en-US" dirty="0" smtClean="0"/>
              <a:t>There are </a:t>
            </a:r>
            <a:r>
              <a:rPr lang="en-US" dirty="0"/>
              <a:t>both group advising and individual advising appointments open. The earliest dates available are for group </a:t>
            </a:r>
            <a:r>
              <a:rPr lang="en-US" dirty="0" smtClean="0"/>
              <a:t>advising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1 is out on Blackboard now</a:t>
            </a:r>
          </a:p>
          <a:p>
            <a:pPr lvl="1"/>
            <a:r>
              <a:rPr lang="en-US" b="1" i="1" u="sng" dirty="0" smtClean="0"/>
              <a:t>Design</a:t>
            </a:r>
            <a:r>
              <a:rPr lang="en-US" dirty="0" smtClean="0"/>
              <a:t> is due by Friday (Mar 30th) at 8:59:59 PM</a:t>
            </a:r>
          </a:p>
          <a:p>
            <a:pPr lvl="2"/>
            <a:r>
              <a:rPr lang="en-US" dirty="0" smtClean="0"/>
              <a:t>Design is provided, but you must still think about it carefully to figure out how everything fits together!</a:t>
            </a:r>
          </a:p>
          <a:p>
            <a:pPr lvl="1"/>
            <a:r>
              <a:rPr lang="en-US" b="1" i="1" u="sng" dirty="0" smtClean="0"/>
              <a:t>Project</a:t>
            </a:r>
            <a:r>
              <a:rPr lang="en-US" dirty="0" smtClean="0"/>
              <a:t> is </a:t>
            </a:r>
            <a:r>
              <a:rPr lang="en-US" dirty="0"/>
              <a:t>due by Friday </a:t>
            </a:r>
            <a:r>
              <a:rPr lang="en-US" dirty="0" smtClean="0"/>
              <a:t>(Apr 6th) </a:t>
            </a:r>
            <a:r>
              <a:rPr lang="en-US" dirty="0"/>
              <a:t>at 8:59:59 PM</a:t>
            </a:r>
          </a:p>
          <a:p>
            <a:endParaRPr lang="en-US" dirty="0"/>
          </a:p>
          <a:p>
            <a:r>
              <a:rPr lang="en-US" dirty="0" smtClean="0"/>
              <a:t>Final exam is Friday, May 18th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69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Rollercoaster:</a:t>
            </a:r>
          </a:p>
          <a:p>
            <a:pPr lvl="1"/>
            <a:r>
              <a:rPr lang="en-US" sz="1600" dirty="0"/>
              <a:t>https://commons.wikimedia.org/wiki/File:Corkscrew_(Cedar_Point)_01.jpg</a:t>
            </a:r>
          </a:p>
          <a:p>
            <a:r>
              <a:rPr lang="en-US" sz="2000" dirty="0"/>
              <a:t>Dog images:</a:t>
            </a:r>
          </a:p>
          <a:p>
            <a:pPr lvl="1"/>
            <a:r>
              <a:rPr lang="en-US" sz="1600" dirty="0"/>
              <a:t>https://commons.wikimedia.org/wiki/File:WOWAKK-Kukai-Alaskan-Klee-Kai.jpg</a:t>
            </a:r>
          </a:p>
          <a:p>
            <a:pPr lvl="1"/>
            <a:r>
              <a:rPr lang="en-US" sz="1600" dirty="0"/>
              <a:t>https://commons.wikimedia.org/wiki/File:Cute_beagle_puppy_lilly.jpg</a:t>
            </a:r>
          </a:p>
          <a:p>
            <a:pPr lvl="1"/>
            <a:r>
              <a:rPr lang="en-US" sz="1600" dirty="0"/>
              <a:t>https://commons.wikimedia.org/wiki/File:01_Chow_Chow.jpg</a:t>
            </a:r>
          </a:p>
          <a:p>
            <a:pPr lvl="1"/>
            <a:r>
              <a:rPr lang="en-US" sz="1600" dirty="0"/>
              <a:t>https://commons.wikimedia.org/wiki/File:Dobermannwurf.jpg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commons.wikimedia.org/wiki/File:English_Bulldog_puppy.jpg</a:t>
            </a:r>
          </a:p>
          <a:p>
            <a:r>
              <a:rPr lang="en-US" sz="2000" dirty="0" smtClean="0"/>
              <a:t>Grace Hopper (adapted from):</a:t>
            </a:r>
          </a:p>
          <a:p>
            <a:pPr lvl="1"/>
            <a:r>
              <a:rPr lang="en-US" sz="1600" dirty="0"/>
              <a:t>https://en.wikipedia.org/wiki/File:Commodore_Grace_M._Hopper,_USN_(covered).jpg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  <a:p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learn about and be able to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</a:t>
            </a:r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 smtClean="0"/>
              <a:t>To </a:t>
            </a:r>
            <a:r>
              <a:rPr lang="en-US" sz="3200" dirty="0"/>
              <a:t>be able to combine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sz="3200" dirty="0"/>
              <a:t>and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</a:t>
            </a:r>
            <a:endParaRPr lang="en-US" sz="3200" dirty="0"/>
          </a:p>
          <a:p>
            <a:r>
              <a:rPr lang="en-US" dirty="0" smtClean="0"/>
              <a:t>To discuss the differences between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sz="3600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3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5438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 of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0075" cy="4156799"/>
          </a:xfrm>
        </p:spPr>
        <p:txBody>
          <a:bodyPr/>
          <a:lstStyle/>
          <a:p>
            <a:r>
              <a:rPr lang="en-US" dirty="0"/>
              <a:t>Python has a built-in function </a:t>
            </a:r>
            <a:r>
              <a:rPr lang="en-US" dirty="0" smtClean="0"/>
              <a:t>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that </a:t>
            </a:r>
            <a:r>
              <a:rPr lang="en-US" dirty="0"/>
              <a:t>can generate a list of numbers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10))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(ex)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452" y="5651047"/>
            <a:ext cx="569093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3, 4, 5, 6, 7, 8, 9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6970" y="3109687"/>
            <a:ext cx="681909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cast it to a list to force it generate the numbers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61938" y="3547288"/>
            <a:ext cx="421104" cy="57954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5472" y="4409164"/>
            <a:ext cx="32124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like slicing – it’s UP TO (but not including) 10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245768" y="4499812"/>
            <a:ext cx="838201" cy="43313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99221" y="4932947"/>
            <a:ext cx="284748" cy="7181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50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range(start, stop, step)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210942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name of the function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4461" y="2538662"/>
            <a:ext cx="0" cy="276726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1722" y="3433010"/>
            <a:ext cx="221406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start counting at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70612" y="2538662"/>
            <a:ext cx="1" cy="10347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23014" y="4975056"/>
            <a:ext cx="28771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count UP TO (but will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include)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561604" y="2538662"/>
            <a:ext cx="0" cy="252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65053" y="3775175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how much we want to count by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7326235" y="2538662"/>
            <a:ext cx="0" cy="1299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30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8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With one number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With two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r>
              <a:rPr lang="en-US" dirty="0" smtClean="0"/>
              <a:t>With three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6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One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569" y="1969364"/>
            <a:ext cx="8710862" cy="415679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is given only one number</a:t>
            </a:r>
          </a:p>
          <a:p>
            <a:pPr lvl="1"/>
            <a:r>
              <a:rPr lang="en-US" dirty="0" smtClean="0"/>
              <a:t>It will start counting at 0</a:t>
            </a:r>
          </a:p>
          <a:p>
            <a:pPr lvl="1"/>
            <a:r>
              <a:rPr lang="en-US" dirty="0" smtClean="0"/>
              <a:t>And will count </a:t>
            </a:r>
            <a:r>
              <a:rPr lang="en-US" b="1" u="sng" dirty="0" smtClean="0"/>
              <a:t>up to</a:t>
            </a:r>
            <a:r>
              <a:rPr lang="en-US" dirty="0" smtClean="0"/>
              <a:t> (but not including) that number</a:t>
            </a:r>
          </a:p>
          <a:p>
            <a:pPr lvl="1"/>
            <a:r>
              <a:rPr lang="en-US" dirty="0" smtClean="0"/>
              <a:t>Incrementing by one</a:t>
            </a:r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721" y="4592280"/>
            <a:ext cx="3720458" cy="646331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3]</a:t>
            </a:r>
            <a:endParaRPr lang="en-US" sz="36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21642</TotalTime>
  <Words>1472</Words>
  <Application>Microsoft Office PowerPoint</Application>
  <PresentationFormat>On-screen Show (4:3)</PresentationFormat>
  <Paragraphs>301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14 – For Loops</vt:lpstr>
      <vt:lpstr>Last Class We Covered</vt:lpstr>
      <vt:lpstr>Any Questions from Last Time?</vt:lpstr>
      <vt:lpstr>Today’s Objectives</vt:lpstr>
      <vt:lpstr>The range() function</vt:lpstr>
      <vt:lpstr>Range of Numbers</vt:lpstr>
      <vt:lpstr>Syntax of range()</vt:lpstr>
      <vt:lpstr>Examples of range()</vt:lpstr>
      <vt:lpstr>range() with One Number</vt:lpstr>
      <vt:lpstr>range() with Two Numbers</vt:lpstr>
      <vt:lpstr>range() with Two Numbers</vt:lpstr>
      <vt:lpstr>range() with Three Numbers</vt:lpstr>
      <vt:lpstr>Counting Down with range()</vt:lpstr>
      <vt:lpstr> Looping (for Loops)</vt:lpstr>
      <vt:lpstr>Iterating Through Lists</vt:lpstr>
      <vt:lpstr>for Loops vs while Loops</vt:lpstr>
      <vt:lpstr>Using range() in for Loops</vt:lpstr>
      <vt:lpstr>Using range() in for Loops</vt:lpstr>
      <vt:lpstr>Using for Loops with Lists</vt:lpstr>
      <vt:lpstr>Using a for Loop with Lists</vt:lpstr>
      <vt:lpstr>Breaking It All Down</vt:lpstr>
      <vt:lpstr>Why range() and len()?</vt:lpstr>
      <vt:lpstr>Common Error</vt:lpstr>
      <vt:lpstr>Time for…</vt:lpstr>
      <vt:lpstr>Running a Kennel</vt:lpstr>
      <vt:lpstr>Running a Kennel</vt:lpstr>
      <vt:lpstr>Kennel Sample Output</vt:lpstr>
      <vt:lpstr>Using Loops to Make 2D Lists</vt:lpstr>
      <vt:lpstr>Example: Creating 2D List</vt:lpstr>
      <vt:lpstr>Example: Creating 2D List from Input</vt:lpstr>
      <vt:lpstr>PowerPoint Presentation</vt:lpstr>
      <vt:lpstr>Announcement: Advising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379</cp:revision>
  <dcterms:created xsi:type="dcterms:W3CDTF">2014-05-05T14:25:42Z</dcterms:created>
  <dcterms:modified xsi:type="dcterms:W3CDTF">2018-03-29T13:32:03Z</dcterms:modified>
</cp:coreProperties>
</file>